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5"/>
    <p:restoredTop sz="95840"/>
  </p:normalViewPr>
  <p:slideViewPr>
    <p:cSldViewPr snapToGrid="0" snapToObjects="1">
      <p:cViewPr varScale="1">
        <p:scale>
          <a:sx n="109" d="100"/>
          <a:sy n="109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stle.com/aboutus" TargetMode="External"/><Relationship Id="rId2" Type="http://schemas.openxmlformats.org/officeDocument/2006/relationships/hyperlink" Target="https://www.statista.com/statistics/263264/top-companies-in-the-world-by-market-capitaliz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stle.co.uk/en-gb/media/newsfeatures/nestle-150-years-timel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5819-78B1-5242-BD67-B5A9F7998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6DE3F-2E69-8540-BC3B-2FE071BF2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FF36AF-7700-E746-B766-CD32ED40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374789" cy="1049235"/>
          </a:xfrm>
        </p:spPr>
        <p:txBody>
          <a:bodyPr>
            <a:normAutofit/>
          </a:bodyPr>
          <a:lstStyle/>
          <a:p>
            <a:r>
              <a:rPr lang="en-US" altLang="zh-CN" dirty="0"/>
              <a:t>About Nestlé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840E-73F2-6849-A683-EF202135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642528" cy="3450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500" dirty="0"/>
              <a:t>The largest food and beverage company worldwide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Market Capitalization: 304.1 billion U.S. dollars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300" dirty="0"/>
              <a:t>(The 100 largest companies in the world by market capitalization in 2020, 2020)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No.13 in the ranking of the largest companies in 2020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More than 2000 brands across 187 countries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300" dirty="0"/>
              <a:t>(</a:t>
            </a:r>
            <a:r>
              <a:rPr lang="en-US" sz="1300" dirty="0"/>
              <a:t>N</a:t>
            </a:r>
            <a:r>
              <a:rPr lang="en-US" altLang="zh-CN" sz="1300" dirty="0"/>
              <a:t>estlé, no date)</a:t>
            </a:r>
            <a:endParaRPr lang="en-GB" sz="1300" dirty="0"/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endParaRPr lang="en-GB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61897-D3A2-E649-8E5E-D495505C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914456"/>
            <a:ext cx="4960442" cy="24430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BC3147-78A6-B948-800F-7CE55F257F58}"/>
              </a:ext>
            </a:extLst>
          </p:cNvPr>
          <p:cNvSpPr txBox="1"/>
          <p:nvPr/>
        </p:nvSpPr>
        <p:spPr>
          <a:xfrm>
            <a:off x="6093804" y="4388644"/>
            <a:ext cx="496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Image from https://</a:t>
            </a:r>
            <a:r>
              <a:rPr lang="en-US" sz="1100" dirty="0" err="1"/>
              <a:t>nsafd.co.uk</a:t>
            </a:r>
            <a:r>
              <a:rPr lang="en-US" sz="1100" dirty="0"/>
              <a:t>/industry-case-studies/nestle-</a:t>
            </a:r>
            <a:r>
              <a:rPr lang="en-US" sz="1100" dirty="0" err="1"/>
              <a:t>uk</a:t>
            </a:r>
            <a:r>
              <a:rPr lang="en-US" sz="1100" dirty="0"/>
              <a:t>-</a:t>
            </a:r>
            <a:r>
              <a:rPr lang="en-US" sz="1100" dirty="0" err="1"/>
              <a:t>ireland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5402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2B-5A7E-CB43-AC9A-4E20232C9DA7}"/>
              </a:ext>
            </a:extLst>
          </p:cNvPr>
          <p:cNvSpPr txBox="1">
            <a:spLocks/>
          </p:cNvSpPr>
          <p:nvPr/>
        </p:nvSpPr>
        <p:spPr>
          <a:xfrm>
            <a:off x="1123333" y="382488"/>
            <a:ext cx="9603275" cy="104923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Products &amp; brands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A936-D22D-0943-B6F7-9E98BF2BC4D1}"/>
              </a:ext>
            </a:extLst>
          </p:cNvPr>
          <p:cNvSpPr txBox="1">
            <a:spLocks/>
          </p:cNvSpPr>
          <p:nvPr/>
        </p:nvSpPr>
        <p:spPr>
          <a:xfrm>
            <a:off x="1123333" y="1560675"/>
            <a:ext cx="4761652" cy="4441540"/>
          </a:xfrm>
          <a:prstGeom prst="rect">
            <a:avLst/>
          </a:prstGeom>
        </p:spPr>
        <p:txBody>
          <a:bodyPr numCol="2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Baby Food</a:t>
            </a:r>
          </a:p>
          <a:p>
            <a:r>
              <a:rPr lang="en-US" dirty="0"/>
              <a:t>Bottled Water </a:t>
            </a:r>
          </a:p>
          <a:p>
            <a:r>
              <a:rPr lang="en-US" dirty="0"/>
              <a:t>Drinks</a:t>
            </a:r>
          </a:p>
          <a:p>
            <a:r>
              <a:rPr lang="en-US" dirty="0"/>
              <a:t>Cereals</a:t>
            </a:r>
          </a:p>
          <a:p>
            <a:r>
              <a:rPr lang="en-US" dirty="0"/>
              <a:t>Chocolate &amp; Confectionery</a:t>
            </a:r>
          </a:p>
          <a:p>
            <a:r>
              <a:rPr lang="en-US" dirty="0"/>
              <a:t>Coffee</a:t>
            </a:r>
          </a:p>
          <a:p>
            <a:r>
              <a:rPr lang="en-US" dirty="0"/>
              <a:t>Culinary, chilled &amp; frozen food</a:t>
            </a:r>
          </a:p>
          <a:p>
            <a:r>
              <a:rPr lang="en-US" dirty="0"/>
              <a:t>Dairy</a:t>
            </a:r>
          </a:p>
          <a:p>
            <a:r>
              <a:rPr lang="en-US" dirty="0"/>
              <a:t>Food Service</a:t>
            </a:r>
          </a:p>
          <a:p>
            <a:r>
              <a:rPr lang="en-US" dirty="0"/>
              <a:t>Healthcare Nutrition</a:t>
            </a:r>
          </a:p>
          <a:p>
            <a:r>
              <a:rPr lang="en-US" dirty="0"/>
              <a:t>Ice Cream</a:t>
            </a:r>
          </a:p>
          <a:p>
            <a:r>
              <a:rPr lang="en-US" dirty="0"/>
              <a:t>Petcare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F46C23-C01C-734F-92F3-6287120A233E}"/>
              </a:ext>
            </a:extLst>
          </p:cNvPr>
          <p:cNvCxnSpPr/>
          <p:nvPr/>
        </p:nvCxnSpPr>
        <p:spPr>
          <a:xfrm>
            <a:off x="1123333" y="1277815"/>
            <a:ext cx="451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F121AD-9680-834E-A01D-84FAC747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484" y="186145"/>
            <a:ext cx="3022600" cy="30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54898-9215-8A4C-A9E2-C67F2F7D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768" y="186145"/>
            <a:ext cx="3060700" cy="299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E5F67-B36A-1944-A652-738AA732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784" y="832604"/>
            <a:ext cx="30226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E9CF5-862F-104D-8E97-FE1697BF9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468" y="796234"/>
            <a:ext cx="3035300" cy="30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5474B-D5F5-E54D-8F14-A9D8CDC13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4" y="1431723"/>
            <a:ext cx="3035300" cy="298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EFB81-2766-1348-A97D-DC82B67DF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938" y="1419023"/>
            <a:ext cx="2997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7C676-6A0E-D248-B289-BFB8BD1B4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134" y="1881839"/>
            <a:ext cx="3009900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529A8-BE16-3C4A-B377-6F054E50F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468" y="1887438"/>
            <a:ext cx="3009900" cy="298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E31C54-C246-F647-9FD5-8242A53635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4184" y="2282134"/>
            <a:ext cx="2984500" cy="304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155C53-6DA2-4A4F-B226-56708E6100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368" y="2307534"/>
            <a:ext cx="3022600" cy="299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5F6EE5-7678-8745-B1E0-219B0EAD18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2461" y="2763249"/>
            <a:ext cx="3009900" cy="303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AF533-2A01-CB4B-91A5-25E9F50869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3966" y="2782299"/>
            <a:ext cx="3009900" cy="3035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815537-BB1E-9A44-A44A-08C71DE81FE7}"/>
              </a:ext>
            </a:extLst>
          </p:cNvPr>
          <p:cNvSpPr txBox="1"/>
          <p:nvPr/>
        </p:nvSpPr>
        <p:spPr>
          <a:xfrm>
            <a:off x="6937134" y="5855663"/>
            <a:ext cx="376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Images from https://</a:t>
            </a:r>
            <a:r>
              <a:rPr lang="en-US" sz="1400" dirty="0" err="1"/>
              <a:t>www.nestle.com</a:t>
            </a:r>
            <a:r>
              <a:rPr lang="en-US" sz="1400" dirty="0"/>
              <a:t>/brands</a:t>
            </a:r>
          </a:p>
        </p:txBody>
      </p:sp>
    </p:spTree>
    <p:extLst>
      <p:ext uri="{BB962C8B-B14F-4D97-AF65-F5344CB8AC3E}">
        <p14:creationId xmlns:p14="http://schemas.microsoft.com/office/powerpoint/2010/main" val="3787759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BC7F-B7A0-8246-9FC1-A67A9B61BF2E}"/>
              </a:ext>
            </a:extLst>
          </p:cNvPr>
          <p:cNvSpPr txBox="1">
            <a:spLocks/>
          </p:cNvSpPr>
          <p:nvPr/>
        </p:nvSpPr>
        <p:spPr>
          <a:xfrm>
            <a:off x="1123333" y="235931"/>
            <a:ext cx="9603275" cy="104923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Products &amp; brands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Brands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109275-A204-DE47-9C20-598FDC8E545B}"/>
              </a:ext>
            </a:extLst>
          </p:cNvPr>
          <p:cNvCxnSpPr>
            <a:cxnSpLocks/>
          </p:cNvCxnSpPr>
          <p:nvPr/>
        </p:nvCxnSpPr>
        <p:spPr>
          <a:xfrm>
            <a:off x="1123333" y="1101968"/>
            <a:ext cx="98729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FEBC31-49DE-4A43-92D8-5A6120884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33" y="1203104"/>
            <a:ext cx="9945333" cy="4677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BE950-2BCE-4D49-ACDF-05A5ED1B5D2F}"/>
              </a:ext>
            </a:extLst>
          </p:cNvPr>
          <p:cNvSpPr txBox="1"/>
          <p:nvPr/>
        </p:nvSpPr>
        <p:spPr>
          <a:xfrm>
            <a:off x="5216769" y="5828321"/>
            <a:ext cx="263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Nestlé website</a:t>
            </a:r>
          </a:p>
        </p:txBody>
      </p:sp>
    </p:spTree>
    <p:extLst>
      <p:ext uri="{BB962C8B-B14F-4D97-AF65-F5344CB8AC3E}">
        <p14:creationId xmlns:p14="http://schemas.microsoft.com/office/powerpoint/2010/main" val="381785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A490-8D80-9B4F-85CF-F9A3A002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altLang="zh-CN" dirty="0"/>
              <a:t>Nestlé</a:t>
            </a:r>
            <a:br>
              <a:rPr lang="en-US" altLang="zh-CN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Establishment (Switzerland in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1905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D74B9-5C30-5947-806A-A65D9B8F4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1890562"/>
            <a:ext cx="4645152" cy="801943"/>
          </a:xfrm>
        </p:spPr>
        <p:txBody>
          <a:bodyPr/>
          <a:lstStyle/>
          <a:p>
            <a:r>
              <a:rPr lang="en-US" dirty="0"/>
              <a:t>Anglo-Swiss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9B22B-FCF2-0640-8421-59F275642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699" y="1890562"/>
            <a:ext cx="4645152" cy="802237"/>
          </a:xfrm>
        </p:spPr>
        <p:txBody>
          <a:bodyPr/>
          <a:lstStyle/>
          <a:p>
            <a:r>
              <a:rPr lang="en-GB" dirty="0"/>
              <a:t>Nestlé</a:t>
            </a:r>
            <a:endParaRPr lang="en-US" dirty="0"/>
          </a:p>
        </p:txBody>
      </p:sp>
      <p:pic>
        <p:nvPicPr>
          <p:cNvPr id="1026" name="Picture 2" descr="Milkmaid">
            <a:extLst>
              <a:ext uri="{FF2B5EF4-FFF2-40B4-BE49-F238E27FC236}">
                <a16:creationId xmlns:a16="http://schemas.microsoft.com/office/drawing/2014/main" id="{1C929A97-28BB-5546-B12B-D09013819E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2" y="2804712"/>
            <a:ext cx="4027073" cy="19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nri Nestlé">
            <a:extLst>
              <a:ext uri="{FF2B5EF4-FFF2-40B4-BE49-F238E27FC236}">
                <a16:creationId xmlns:a16="http://schemas.microsoft.com/office/drawing/2014/main" id="{8050C085-88B3-3C4F-BCB8-5F35D25492C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383" y="2771218"/>
            <a:ext cx="4480719" cy="197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A0676-E884-1547-BDDC-98DA8E636393}"/>
              </a:ext>
            </a:extLst>
          </p:cNvPr>
          <p:cNvSpPr txBox="1"/>
          <p:nvPr/>
        </p:nvSpPr>
        <p:spPr>
          <a:xfrm>
            <a:off x="1530922" y="4860052"/>
            <a:ext cx="390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1866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dirty="0"/>
              <a:t>US brothers Charles and George</a:t>
            </a: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Condensed Milk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68F3E-B721-DC40-92BA-7229A7E54314}"/>
              </a:ext>
            </a:extLst>
          </p:cNvPr>
          <p:cNvSpPr txBox="1"/>
          <p:nvPr/>
        </p:nvSpPr>
        <p:spPr>
          <a:xfrm>
            <a:off x="6521383" y="4860052"/>
            <a:ext cx="437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1867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Germany </a:t>
            </a:r>
            <a:r>
              <a:rPr lang="en-GB" dirty="0"/>
              <a:t>Henri Nestlé</a:t>
            </a:r>
            <a:r>
              <a:rPr lang="en-US" altLang="zh-CN" dirty="0"/>
              <a:t>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/>
              <a:t>Infant Food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81287-16C2-F24B-91E1-5B2507511E74}"/>
              </a:ext>
            </a:extLst>
          </p:cNvPr>
          <p:cNvSpPr txBox="1"/>
          <p:nvPr/>
        </p:nvSpPr>
        <p:spPr>
          <a:xfrm>
            <a:off x="10610630" y="5783382"/>
            <a:ext cx="158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(Nestlé, 2016)</a:t>
            </a:r>
          </a:p>
        </p:txBody>
      </p:sp>
    </p:spTree>
    <p:extLst>
      <p:ext uri="{BB962C8B-B14F-4D97-AF65-F5344CB8AC3E}">
        <p14:creationId xmlns:p14="http://schemas.microsoft.com/office/powerpoint/2010/main" val="346147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F577-9CC2-5D48-A4E2-42C777C5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 altLang="zh-CN" dirty="0"/>
              <a:t>Nestlé</a:t>
            </a:r>
            <a:br>
              <a:rPr lang="en-US" altLang="zh-CN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Internationalization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81A661-AB1A-9D45-A5DC-E92F833488CD}"/>
              </a:ext>
            </a:extLst>
          </p:cNvPr>
          <p:cNvCxnSpPr/>
          <p:nvPr/>
        </p:nvCxnSpPr>
        <p:spPr>
          <a:xfrm>
            <a:off x="1664677" y="2015732"/>
            <a:ext cx="0" cy="3634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F8AC40-270D-4544-83A9-C1C7C10739D3}"/>
              </a:ext>
            </a:extLst>
          </p:cNvPr>
          <p:cNvSpPr txBox="1"/>
          <p:nvPr/>
        </p:nvSpPr>
        <p:spPr>
          <a:xfrm>
            <a:off x="117141" y="2042994"/>
            <a:ext cx="14302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1882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1905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1916</a:t>
            </a:r>
          </a:p>
          <a:p>
            <a:pPr algn="r"/>
            <a:r>
              <a:rPr lang="en-US" sz="2000" dirty="0"/>
              <a:t>1918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1938</a:t>
            </a:r>
          </a:p>
          <a:p>
            <a:pPr algn="r"/>
            <a:r>
              <a:rPr lang="en-US" sz="2000" dirty="0"/>
              <a:t>1939</a:t>
            </a:r>
          </a:p>
          <a:p>
            <a:pPr algn="r"/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C21539-0BD0-0A4A-BC62-703F232104A0}"/>
              </a:ext>
            </a:extLst>
          </p:cNvPr>
          <p:cNvCxnSpPr/>
          <p:nvPr/>
        </p:nvCxnSpPr>
        <p:spPr>
          <a:xfrm>
            <a:off x="4349261" y="2015732"/>
            <a:ext cx="0" cy="3634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D52820-8366-D744-93C0-1E8A3CBBF98F}"/>
              </a:ext>
            </a:extLst>
          </p:cNvPr>
          <p:cNvSpPr txBox="1"/>
          <p:nvPr/>
        </p:nvSpPr>
        <p:spPr>
          <a:xfrm>
            <a:off x="2719680" y="2015732"/>
            <a:ext cx="1430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1960</a:t>
            </a:r>
          </a:p>
          <a:p>
            <a:pPr algn="r"/>
            <a:r>
              <a:rPr lang="en-US" sz="2000" dirty="0"/>
              <a:t>1962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1987</a:t>
            </a:r>
          </a:p>
          <a:p>
            <a:pPr algn="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FF8C8-FA4B-254D-B11C-6ECB9416141C}"/>
              </a:ext>
            </a:extLst>
          </p:cNvPr>
          <p:cNvSpPr txBox="1"/>
          <p:nvPr/>
        </p:nvSpPr>
        <p:spPr>
          <a:xfrm>
            <a:off x="4498684" y="2026818"/>
            <a:ext cx="1430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France</a:t>
            </a:r>
          </a:p>
          <a:p>
            <a:r>
              <a:rPr lang="en-US" sz="2000" dirty="0"/>
              <a:t>Sweden</a:t>
            </a:r>
          </a:p>
          <a:p>
            <a:endParaRPr lang="en-US" sz="2000" dirty="0"/>
          </a:p>
          <a:p>
            <a:r>
              <a:rPr lang="en-US" sz="2000" dirty="0"/>
              <a:t>China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EA222-3280-544A-AEA1-53AFD604EF52}"/>
              </a:ext>
            </a:extLst>
          </p:cNvPr>
          <p:cNvSpPr txBox="1"/>
          <p:nvPr/>
        </p:nvSpPr>
        <p:spPr>
          <a:xfrm>
            <a:off x="1784845" y="2034450"/>
            <a:ext cx="1658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USA</a:t>
            </a:r>
          </a:p>
          <a:p>
            <a:r>
              <a:rPr lang="en-US" sz="2000" dirty="0"/>
              <a:t>The UK</a:t>
            </a:r>
          </a:p>
          <a:p>
            <a:r>
              <a:rPr lang="en-US" sz="2000" dirty="0"/>
              <a:t>Germany</a:t>
            </a:r>
          </a:p>
          <a:p>
            <a:r>
              <a:rPr lang="en-US" sz="2000" dirty="0"/>
              <a:t>Norway</a:t>
            </a:r>
          </a:p>
          <a:p>
            <a:endParaRPr lang="en-US" sz="2000" dirty="0"/>
          </a:p>
          <a:p>
            <a:r>
              <a:rPr lang="en-US" sz="2000" dirty="0"/>
              <a:t>Australia</a:t>
            </a:r>
          </a:p>
          <a:p>
            <a:r>
              <a:rPr lang="en-US" sz="2000" dirty="0"/>
              <a:t>Brazil</a:t>
            </a:r>
          </a:p>
          <a:p>
            <a:endParaRPr lang="en-US" sz="2000" dirty="0"/>
          </a:p>
          <a:p>
            <a:r>
              <a:rPr lang="en-US" sz="2000" dirty="0"/>
              <a:t>Asia</a:t>
            </a:r>
          </a:p>
          <a:p>
            <a:r>
              <a:rPr lang="en-US" sz="2000" dirty="0"/>
              <a:t>Africa</a:t>
            </a:r>
          </a:p>
          <a:p>
            <a:r>
              <a:rPr lang="en-US" sz="2000" dirty="0"/>
              <a:t>Latin America</a:t>
            </a:r>
          </a:p>
          <a:p>
            <a:pPr algn="r"/>
            <a:endParaRPr lang="en-US" sz="2000" dirty="0"/>
          </a:p>
        </p:txBody>
      </p:sp>
      <p:pic>
        <p:nvPicPr>
          <p:cNvPr id="3078" name="Picture 6" descr="World War I map">
            <a:extLst>
              <a:ext uri="{FF2B5EF4-FFF2-40B4-BE49-F238E27FC236}">
                <a16:creationId xmlns:a16="http://schemas.microsoft.com/office/drawing/2014/main" id="{DAD13B97-2622-D14E-B026-39E99348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31" y="2314902"/>
            <a:ext cx="7264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4C7B-8508-6D46-8A22-3B3B71FBA2B1}"/>
              </a:ext>
            </a:extLst>
          </p:cNvPr>
          <p:cNvSpPr txBox="1">
            <a:spLocks/>
          </p:cNvSpPr>
          <p:nvPr/>
        </p:nvSpPr>
        <p:spPr>
          <a:xfrm>
            <a:off x="1054035" y="193412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History of </a:t>
            </a:r>
            <a:r>
              <a:rPr lang="en-US" altLang="zh-CN" dirty="0"/>
              <a:t>Nestlé</a:t>
            </a:r>
            <a:br>
              <a:rPr lang="en-US" altLang="zh-CN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Internationalization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270F2B2-3879-E94D-AB38-0B3D0BAF1477}"/>
              </a:ext>
            </a:extLst>
          </p:cNvPr>
          <p:cNvCxnSpPr>
            <a:cxnSpLocks/>
          </p:cNvCxnSpPr>
          <p:nvPr/>
        </p:nvCxnSpPr>
        <p:spPr>
          <a:xfrm>
            <a:off x="1159543" y="1172307"/>
            <a:ext cx="98729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9F7476-4BF2-0049-9043-CC2C2A180E5F}"/>
              </a:ext>
            </a:extLst>
          </p:cNvPr>
          <p:cNvSpPr txBox="1"/>
          <p:nvPr/>
        </p:nvSpPr>
        <p:spPr>
          <a:xfrm>
            <a:off x="222649" y="1396554"/>
            <a:ext cx="14302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1882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1905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1916</a:t>
            </a:r>
          </a:p>
          <a:p>
            <a:pPr algn="r"/>
            <a:r>
              <a:rPr lang="en-US" sz="2000" dirty="0"/>
              <a:t>1918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1938</a:t>
            </a:r>
          </a:p>
          <a:p>
            <a:pPr algn="r"/>
            <a:r>
              <a:rPr lang="en-US" sz="2000" dirty="0"/>
              <a:t>1939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1960</a:t>
            </a:r>
          </a:p>
          <a:p>
            <a:pPr algn="r"/>
            <a:r>
              <a:rPr lang="en-US" sz="2000" dirty="0"/>
              <a:t>1962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1987</a:t>
            </a:r>
          </a:p>
          <a:p>
            <a:pPr algn="r"/>
            <a:endParaRPr lang="en-US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BFA0DC-BC82-7749-91A9-C03BA11EFC7E}"/>
              </a:ext>
            </a:extLst>
          </p:cNvPr>
          <p:cNvCxnSpPr>
            <a:cxnSpLocks/>
          </p:cNvCxnSpPr>
          <p:nvPr/>
        </p:nvCxnSpPr>
        <p:spPr>
          <a:xfrm>
            <a:off x="1746738" y="1396554"/>
            <a:ext cx="0" cy="4650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62725D-7856-984F-A3FA-1C30BAC7A5F9}"/>
              </a:ext>
            </a:extLst>
          </p:cNvPr>
          <p:cNvSpPr txBox="1"/>
          <p:nvPr/>
        </p:nvSpPr>
        <p:spPr>
          <a:xfrm>
            <a:off x="1854214" y="1396554"/>
            <a:ext cx="165883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USA</a:t>
            </a:r>
          </a:p>
          <a:p>
            <a:r>
              <a:rPr lang="en-US" sz="2000" dirty="0"/>
              <a:t>The UK</a:t>
            </a:r>
          </a:p>
          <a:p>
            <a:r>
              <a:rPr lang="en-US" sz="2000" dirty="0"/>
              <a:t>Germany</a:t>
            </a:r>
          </a:p>
          <a:p>
            <a:r>
              <a:rPr lang="en-US" sz="2000" dirty="0"/>
              <a:t>Norway</a:t>
            </a:r>
          </a:p>
          <a:p>
            <a:endParaRPr lang="en-US" sz="2000" dirty="0"/>
          </a:p>
          <a:p>
            <a:r>
              <a:rPr lang="en-US" sz="2000" dirty="0"/>
              <a:t>Australia</a:t>
            </a:r>
          </a:p>
          <a:p>
            <a:r>
              <a:rPr lang="en-US" sz="2000" dirty="0"/>
              <a:t>Brazil</a:t>
            </a:r>
          </a:p>
          <a:p>
            <a:endParaRPr lang="en-US" sz="2000" dirty="0"/>
          </a:p>
          <a:p>
            <a:r>
              <a:rPr lang="en-US" sz="2000" dirty="0"/>
              <a:t>Asia</a:t>
            </a:r>
          </a:p>
          <a:p>
            <a:r>
              <a:rPr lang="en-US" sz="2000" dirty="0"/>
              <a:t>Africa</a:t>
            </a:r>
          </a:p>
          <a:p>
            <a:r>
              <a:rPr lang="en-US" sz="2000" dirty="0"/>
              <a:t>Latin America</a:t>
            </a:r>
          </a:p>
          <a:p>
            <a:r>
              <a:rPr lang="en-US" sz="2000" dirty="0"/>
              <a:t>France</a:t>
            </a:r>
          </a:p>
          <a:p>
            <a:r>
              <a:rPr lang="en-US" sz="2000" dirty="0"/>
              <a:t>Sweden</a:t>
            </a:r>
          </a:p>
          <a:p>
            <a:endParaRPr lang="en-US" sz="2000" dirty="0"/>
          </a:p>
          <a:p>
            <a:r>
              <a:rPr lang="en-US" sz="2000" dirty="0"/>
              <a:t>China</a:t>
            </a:r>
          </a:p>
          <a:p>
            <a:pPr algn="r"/>
            <a:endParaRPr lang="en-US" sz="2000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80EB6DB-1B89-9947-94EE-374FA75E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17" y="1480122"/>
            <a:ext cx="7534039" cy="398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2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EF07-9C88-7946-8A5C-E55EA812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7374-5B8D-6E46-B646-1F45C96A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The 100 largest companies in the world by market capitalization in 2020 </a:t>
            </a:r>
            <a:r>
              <a:rPr lang="en-GB" dirty="0"/>
              <a:t>(2020) Available at: </a:t>
            </a:r>
            <a:r>
              <a:rPr lang="en-GB" u="sng" dirty="0">
                <a:hlinkClick r:id="rId2"/>
              </a:rPr>
              <a:t>https://www.statista.com/statistics/263264/top-companies-in-the-world-by-market-capitalization/</a:t>
            </a:r>
            <a:endParaRPr lang="en-GB" dirty="0"/>
          </a:p>
          <a:p>
            <a:r>
              <a:rPr lang="en-US" altLang="zh-CN" dirty="0"/>
              <a:t>Nestlé(no date) </a:t>
            </a:r>
            <a:r>
              <a:rPr lang="en-GB" i="1" dirty="0"/>
              <a:t>About us.</a:t>
            </a:r>
            <a:r>
              <a:rPr lang="en-GB" dirty="0"/>
              <a:t> Available at: </a:t>
            </a:r>
            <a:r>
              <a:rPr lang="en-GB" u="sng" dirty="0">
                <a:hlinkClick r:id="rId3"/>
              </a:rPr>
              <a:t>https://www.nestle.com/aboutus</a:t>
            </a:r>
            <a:endParaRPr lang="en-GB" dirty="0"/>
          </a:p>
          <a:p>
            <a:r>
              <a:rPr lang="en-US" altLang="zh-CN" dirty="0"/>
              <a:t>Nestlé(2016) </a:t>
            </a:r>
            <a:r>
              <a:rPr lang="en-US" altLang="zh-CN" i="1" dirty="0"/>
              <a:t>Nestlé timeline 1866-today</a:t>
            </a:r>
            <a:r>
              <a:rPr lang="en-GB" altLang="zh-CN" i="1" dirty="0"/>
              <a:t>.</a:t>
            </a:r>
            <a:r>
              <a:rPr lang="en-US" altLang="zh-CN" i="1" dirty="0"/>
              <a:t> </a:t>
            </a:r>
            <a:r>
              <a:rPr lang="en-GB" dirty="0"/>
              <a:t>Available at: </a:t>
            </a:r>
            <a:r>
              <a:rPr lang="en-GB" dirty="0">
                <a:hlinkClick r:id="rId4"/>
              </a:rPr>
              <a:t>https://www.nestle.co.uk/en-gb/media/newsfeatures/nestle-150-years-timeline</a:t>
            </a:r>
            <a:r>
              <a:rPr lang="en-GB" dirty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752468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524</TotalTime>
  <Words>293</Words>
  <Application>Microsoft Macintosh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PowerPoint Presentation</vt:lpstr>
      <vt:lpstr>About Nestlé</vt:lpstr>
      <vt:lpstr>PowerPoint Presentation</vt:lpstr>
      <vt:lpstr>PowerPoint Presentation</vt:lpstr>
      <vt:lpstr>History of Nestlé Establishment (Switzerland in 1905)</vt:lpstr>
      <vt:lpstr>History of Nestlé Internationalization</vt:lpstr>
      <vt:lpstr>PowerPoint Presentation</vt:lpstr>
      <vt:lpstr>Referencing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(pg) Hanyin Xue</dc:creator>
  <cp:lastModifiedBy>(pg) Hanyin Xue</cp:lastModifiedBy>
  <cp:revision>19</cp:revision>
  <dcterms:created xsi:type="dcterms:W3CDTF">2021-02-21T13:51:01Z</dcterms:created>
  <dcterms:modified xsi:type="dcterms:W3CDTF">2021-02-21T22:35:35Z</dcterms:modified>
</cp:coreProperties>
</file>